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1"/>
  </p:notesMasterIdLst>
  <p:sldIdLst>
    <p:sldId id="256" r:id="rId2"/>
    <p:sldId id="264" r:id="rId3"/>
    <p:sldId id="262" r:id="rId4"/>
    <p:sldId id="263" r:id="rId5"/>
    <p:sldId id="259" r:id="rId6"/>
    <p:sldId id="258" r:id="rId7"/>
    <p:sldId id="260" r:id="rId8"/>
    <p:sldId id="274" r:id="rId9"/>
    <p:sldId id="266" r:id="rId10"/>
    <p:sldId id="275" r:id="rId11"/>
    <p:sldId id="267" r:id="rId12"/>
    <p:sldId id="276" r:id="rId13"/>
    <p:sldId id="269" r:id="rId14"/>
    <p:sldId id="270" r:id="rId15"/>
    <p:sldId id="271" r:id="rId16"/>
    <p:sldId id="272" r:id="rId17"/>
    <p:sldId id="261" r:id="rId18"/>
    <p:sldId id="265"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BF27C-6635-4A29-9C26-32BCA1D4F52B}" type="datetimeFigureOut">
              <a:rPr lang="en-US" smtClean="0"/>
              <a:pPr/>
              <a:t>9/8/2015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E293E-E53E-45DE-AFAF-B54739C8B94F}" type="slidenum">
              <a:rPr lang="en-US" smtClean="0"/>
              <a:pPr/>
              <a:t>‹#›</a:t>
            </a:fld>
            <a:endParaRPr lang="en-US"/>
          </a:p>
        </p:txBody>
      </p:sp>
    </p:spTree>
    <p:extLst>
      <p:ext uri="{BB962C8B-B14F-4D97-AF65-F5344CB8AC3E}">
        <p14:creationId xmlns:p14="http://schemas.microsoft.com/office/powerpoint/2010/main" xmlns="" val="1323859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2ABE78-0730-4FF7-B08F-68D52CDCD75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BE78-0730-4FF7-B08F-68D52CDCD75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BE78-0730-4FF7-B08F-68D52CDCD75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ABE78-0730-4FF7-B08F-68D52CDCD75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ABE78-0730-4FF7-B08F-68D52CDCD753}" type="datetimeFigureOut">
              <a:rPr lang="en-US" smtClean="0"/>
              <a:pPr/>
              <a:t>9/8/2015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2ABE78-0730-4FF7-B08F-68D52CDCD75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2ABE78-0730-4FF7-B08F-68D52CDCD753}" type="datetimeFigureOut">
              <a:rPr lang="en-US" smtClean="0"/>
              <a:pPr/>
              <a:t>9/8/2015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2ABE78-0730-4FF7-B08F-68D52CDCD753}" type="datetimeFigureOut">
              <a:rPr lang="en-US" smtClean="0"/>
              <a:pPr/>
              <a:t>9/8/2015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ABE78-0730-4FF7-B08F-68D52CDCD753}" type="datetimeFigureOut">
              <a:rPr lang="en-US" smtClean="0"/>
              <a:pPr/>
              <a:t>9/8/2015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BE78-0730-4FF7-B08F-68D52CDCD75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BE78-0730-4FF7-B08F-68D52CDCD753}" type="datetimeFigureOut">
              <a:rPr lang="en-US" smtClean="0"/>
              <a:pPr/>
              <a:t>9/8/2015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64C205-D028-49AC-BF9A-9B55F2F2F2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ABE78-0730-4FF7-B08F-68D52CDCD753}" type="datetimeFigureOut">
              <a:rPr lang="en-US" smtClean="0"/>
              <a:pPr/>
              <a:t>9/8/2015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4C205-D028-49AC-BF9A-9B55F2F2F21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00600" cy="6858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ctrTitle"/>
          </p:nvPr>
        </p:nvSpPr>
        <p:spPr>
          <a:xfrm>
            <a:off x="4800600" y="1562101"/>
            <a:ext cx="4343400" cy="3733799"/>
          </a:xfrm>
        </p:spPr>
        <p:txBody>
          <a:bodyPr>
            <a:normAutofit/>
          </a:bodyPr>
          <a:lstStyle/>
          <a:p>
            <a:r>
              <a:rPr lang="en-US" sz="2800" dirty="0" smtClean="0"/>
              <a:t>2015 ACEC-KY/FHWA/KYTC Partnering Conference</a:t>
            </a:r>
            <a:endParaRPr lang="en-US" sz="2800" dirty="0"/>
          </a:p>
        </p:txBody>
      </p:sp>
      <p:sp>
        <p:nvSpPr>
          <p:cNvPr id="3" name="Subtitle 2"/>
          <p:cNvSpPr>
            <a:spLocks noGrp="1"/>
          </p:cNvSpPr>
          <p:nvPr>
            <p:ph type="subTitle" idx="1"/>
          </p:nvPr>
        </p:nvSpPr>
        <p:spPr>
          <a:xfrm>
            <a:off x="0" y="1393825"/>
            <a:ext cx="4800600" cy="1752600"/>
          </a:xfrm>
        </p:spPr>
        <p:txBody>
          <a:bodyPr>
            <a:normAutofit fontScale="92500" lnSpcReduction="20000"/>
          </a:bodyPr>
          <a:lstStyle/>
          <a:p>
            <a:r>
              <a:rPr lang="en-US" b="1" dirty="0" smtClean="0">
                <a:solidFill>
                  <a:schemeClr val="bg1"/>
                </a:solidFill>
              </a:rPr>
              <a:t>CONDEMNATION PITFALLS</a:t>
            </a:r>
          </a:p>
          <a:p>
            <a:endParaRPr lang="en-US" b="1" dirty="0" smtClean="0">
              <a:solidFill>
                <a:schemeClr val="bg1"/>
              </a:solidFill>
            </a:endParaRPr>
          </a:p>
          <a:p>
            <a:r>
              <a:rPr lang="en-US" b="1" dirty="0" smtClean="0">
                <a:solidFill>
                  <a:schemeClr val="bg1"/>
                </a:solidFill>
              </a:rPr>
              <a:t>JOHN F. ESTILL</a:t>
            </a:r>
          </a:p>
        </p:txBody>
      </p:sp>
      <p:pic>
        <p:nvPicPr>
          <p:cNvPr id="1026" name="Picture 2" descr="C:\Users\dmarlowe\Documents\FWWE-logo.png"/>
          <p:cNvPicPr>
            <a:picLocks noChangeAspect="1" noChangeArrowheads="1"/>
          </p:cNvPicPr>
          <p:nvPr/>
        </p:nvPicPr>
        <p:blipFill>
          <a:blip r:embed="rId2" cstate="print"/>
          <a:srcRect/>
          <a:stretch>
            <a:fillRect/>
          </a:stretch>
        </p:blipFill>
        <p:spPr bwMode="auto">
          <a:xfrm>
            <a:off x="457200" y="4540250"/>
            <a:ext cx="3771900" cy="9239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Steps (continued)</a:t>
            </a:r>
            <a:endParaRPr lang="en-US" u="sng" dirty="0"/>
          </a:p>
        </p:txBody>
      </p:sp>
      <p:sp>
        <p:nvSpPr>
          <p:cNvPr id="3" name="Content Placeholder 2"/>
          <p:cNvSpPr>
            <a:spLocks noGrp="1"/>
          </p:cNvSpPr>
          <p:nvPr>
            <p:ph idx="1"/>
          </p:nvPr>
        </p:nvSpPr>
        <p:spPr/>
        <p:txBody>
          <a:bodyPr>
            <a:normAutofit lnSpcReduction="10000"/>
          </a:bodyPr>
          <a:lstStyle/>
          <a:p>
            <a:pPr>
              <a:buNone/>
            </a:pPr>
            <a:r>
              <a:rPr lang="en-US" dirty="0" smtClean="0"/>
              <a:t>4. After answers filed or 20 days elapsed, move the Court for Interlocutory Order and Judgment and right of entry to commence with the project.</a:t>
            </a:r>
          </a:p>
          <a:p>
            <a:pPr>
              <a:buNone/>
            </a:pPr>
            <a:endParaRPr lang="en-US" dirty="0"/>
          </a:p>
          <a:p>
            <a:pPr>
              <a:buNone/>
            </a:pPr>
            <a:r>
              <a:rPr lang="en-US" dirty="0" smtClean="0"/>
              <a:t>5. Possession is effective when the Commissioners’ Award is posted with the Court Clerk. Property owner can withdraw but is subject to interest.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t>Right to Take</a:t>
            </a:r>
          </a:p>
        </p:txBody>
      </p:sp>
      <p:sp>
        <p:nvSpPr>
          <p:cNvPr id="7" name="Title 1"/>
          <p:cNvSpPr txBox="1">
            <a:spLocks/>
          </p:cNvSpPr>
          <p:nvPr/>
        </p:nvSpPr>
        <p:spPr>
          <a:xfrm>
            <a:off x="381000" y="990600"/>
            <a:ext cx="8534400" cy="5715001"/>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spcBef>
                <a:spcPct val="20000"/>
              </a:spcBef>
              <a:spcAft>
                <a:spcPts val="600"/>
              </a:spcAft>
              <a:buFont typeface="Arial" panose="020B0604020202020204" pitchFamily="34" charset="0"/>
              <a:buChar char="•"/>
              <a:defRPr/>
            </a:pPr>
            <a:r>
              <a:rPr lang="en-US" sz="2800" dirty="0" smtClean="0"/>
              <a:t>Right to take trial is rare, and the burden is on the property owner.</a:t>
            </a:r>
            <a:endParaRPr lang="en-US" sz="2800" dirty="0"/>
          </a:p>
          <a:p>
            <a:pPr marL="514350" indent="-514350" algn="l">
              <a:spcBef>
                <a:spcPct val="20000"/>
              </a:spcBef>
              <a:spcAft>
                <a:spcPts val="600"/>
              </a:spcAft>
              <a:buFont typeface="Arial" panose="020B0604020202020204" pitchFamily="34" charset="0"/>
              <a:buChar char="•"/>
              <a:defRPr/>
            </a:pPr>
            <a:r>
              <a:rPr lang="en-US" sz="2800" dirty="0" smtClean="0"/>
              <a:t>Typically, once served, no issue.</a:t>
            </a:r>
          </a:p>
          <a:p>
            <a:pPr marL="514350" indent="-514350" algn="l">
              <a:spcBef>
                <a:spcPct val="20000"/>
              </a:spcBef>
              <a:spcAft>
                <a:spcPts val="600"/>
              </a:spcAft>
              <a:buFont typeface="Arial" panose="020B0604020202020204" pitchFamily="34" charset="0"/>
              <a:buChar char="•"/>
              <a:defRPr/>
            </a:pPr>
            <a:r>
              <a:rPr lang="en-US" sz="2800" dirty="0" smtClean="0"/>
              <a:t>Agreements can be reached. Offer to pay for mediation (if authorized).</a:t>
            </a:r>
          </a:p>
          <a:p>
            <a:pPr marL="514350" indent="-514350" algn="l">
              <a:spcBef>
                <a:spcPct val="20000"/>
              </a:spcBef>
              <a:spcAft>
                <a:spcPts val="600"/>
              </a:spcAft>
              <a:buFont typeface="Arial" panose="020B0604020202020204" pitchFamily="34" charset="0"/>
              <a:buChar char="•"/>
              <a:defRPr/>
            </a:pPr>
            <a:r>
              <a:rPr lang="en-US" sz="2800" dirty="0" smtClean="0"/>
              <a:t>Enter official order for the project, plans, etc., at right to take trial.</a:t>
            </a:r>
          </a:p>
          <a:p>
            <a:pPr marL="514350" indent="-514350" algn="l">
              <a:spcBef>
                <a:spcPct val="20000"/>
              </a:spcBef>
              <a:spcAft>
                <a:spcPts val="600"/>
              </a:spcAft>
              <a:buFont typeface="Arial" panose="020B0604020202020204" pitchFamily="34" charset="0"/>
              <a:buChar char="•"/>
              <a:defRPr/>
            </a:pPr>
            <a:r>
              <a:rPr lang="en-US" sz="2800" dirty="0" smtClean="0"/>
              <a:t>Interlocutory appeal of decision adverse for both sides.</a:t>
            </a:r>
          </a:p>
          <a:p>
            <a:pPr marL="514350" indent="-514350" algn="l">
              <a:spcBef>
                <a:spcPct val="20000"/>
              </a:spcBef>
              <a:spcAft>
                <a:spcPts val="600"/>
              </a:spcAft>
              <a:buFont typeface="Arial" panose="020B0604020202020204" pitchFamily="34" charset="0"/>
              <a:buChar char="•"/>
              <a:defRPr/>
            </a:pPr>
            <a:r>
              <a:rPr lang="en-US" sz="2800" dirty="0" smtClean="0"/>
              <a:t>Presumption of public use.</a:t>
            </a:r>
          </a:p>
          <a:p>
            <a:pPr algn="l">
              <a:spcBef>
                <a:spcPct val="20000"/>
              </a:spcBef>
              <a:spcAft>
                <a:spcPts val="600"/>
              </a:spcAft>
              <a:defRPr/>
            </a:pPr>
            <a:r>
              <a:rPr lang="en-US" sz="2800" i="1" dirty="0" smtClean="0"/>
              <a:t>KRS 177.081:“[t]he official order of the Department of Highways shall be conclusive of the public use of the condemned property and the </a:t>
            </a:r>
            <a:r>
              <a:rPr lang="en-US" sz="2800" i="1" dirty="0" err="1" smtClean="0"/>
              <a:t>condemnor's</a:t>
            </a:r>
            <a:r>
              <a:rPr lang="en-US" sz="2800" i="1" dirty="0" smtClean="0"/>
              <a:t> decision as to the necessity for taking the property will not be disturbed in the absence of fraud, bad faith, or abuse of discretion.”</a:t>
            </a:r>
            <a:endParaRPr lang="en-US" sz="2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43400" y="0"/>
            <a:ext cx="4800600" cy="6858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Title 1"/>
          <p:cNvSpPr txBox="1">
            <a:spLocks/>
          </p:cNvSpPr>
          <p:nvPr/>
        </p:nvSpPr>
        <p:spPr>
          <a:xfrm>
            <a:off x="3629" y="381000"/>
            <a:ext cx="433977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When it rains…</a:t>
            </a:r>
            <a:endParaRPr lang="en-US" dirty="0"/>
          </a:p>
        </p:txBody>
      </p:sp>
      <p:sp>
        <p:nvSpPr>
          <p:cNvPr id="7" name="Content Placeholder 2"/>
          <p:cNvSpPr txBox="1">
            <a:spLocks/>
          </p:cNvSpPr>
          <p:nvPr/>
        </p:nvSpPr>
        <p:spPr>
          <a:xfrm>
            <a:off x="4572000" y="1524000"/>
            <a:ext cx="4419600" cy="53340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smtClean="0">
                <a:solidFill>
                  <a:schemeClr val="bg1"/>
                </a:solidFill>
              </a:rPr>
              <a:t>From </a:t>
            </a:r>
            <a:r>
              <a:rPr lang="en-US" dirty="0" err="1" smtClean="0">
                <a:solidFill>
                  <a:schemeClr val="bg1"/>
                </a:solidFill>
              </a:rPr>
              <a:t>McGehee</a:t>
            </a:r>
            <a:r>
              <a:rPr lang="en-US" dirty="0" smtClean="0">
                <a:solidFill>
                  <a:schemeClr val="bg1"/>
                </a:solidFill>
              </a:rPr>
              <a:t> pleading </a:t>
            </a:r>
            <a:r>
              <a:rPr lang="en-US" i="1" dirty="0" smtClean="0">
                <a:solidFill>
                  <a:schemeClr val="bg1"/>
                </a:solidFill>
              </a:rPr>
              <a:t>nearly 10 years</a:t>
            </a:r>
            <a:r>
              <a:rPr lang="en-US" dirty="0" smtClean="0">
                <a:solidFill>
                  <a:schemeClr val="bg1"/>
                </a:solidFill>
              </a:rPr>
              <a:t> after IOJ:</a:t>
            </a:r>
          </a:p>
          <a:p>
            <a:pPr algn="l"/>
            <a:endParaRPr lang="en-US" dirty="0" smtClean="0">
              <a:solidFill>
                <a:schemeClr val="bg1"/>
              </a:solidFill>
            </a:endParaRPr>
          </a:p>
          <a:p>
            <a:pPr algn="l"/>
            <a:r>
              <a:rPr lang="en-US" b="1" dirty="0" smtClean="0">
                <a:solidFill>
                  <a:schemeClr val="bg1"/>
                </a:solidFill>
              </a:rPr>
              <a:t>“location of right of way… is not settled despite the fact this extension has been opened to traffic.  Courts can require removal of completed construction, including a highway…”</a:t>
            </a:r>
            <a:endParaRPr lang="en-US" b="1" dirty="0">
              <a:solidFill>
                <a:schemeClr val="bg1"/>
              </a:solidFill>
            </a:endParaRPr>
          </a:p>
        </p:txBody>
      </p:sp>
      <p:sp>
        <p:nvSpPr>
          <p:cNvPr id="8" name="TextBox 7"/>
          <p:cNvSpPr txBox="1"/>
          <p:nvPr/>
        </p:nvSpPr>
        <p:spPr>
          <a:xfrm>
            <a:off x="152400" y="1524000"/>
            <a:ext cx="4114800" cy="4154984"/>
          </a:xfrm>
          <a:prstGeom prst="rect">
            <a:avLst/>
          </a:prstGeom>
          <a:noFill/>
        </p:spPr>
        <p:txBody>
          <a:bodyPr wrap="square" rtlCol="0">
            <a:spAutoFit/>
          </a:bodyPr>
          <a:lstStyle/>
          <a:p>
            <a:r>
              <a:rPr lang="en-US" sz="2400" dirty="0"/>
              <a:t>Although rare, it can get ugly</a:t>
            </a:r>
            <a:r>
              <a:rPr lang="en-US" sz="2400" dirty="0" smtClean="0"/>
              <a:t>.</a:t>
            </a:r>
          </a:p>
          <a:p>
            <a:endParaRPr lang="en-US" sz="2400" dirty="0"/>
          </a:p>
          <a:p>
            <a:r>
              <a:rPr lang="en-US" sz="2400" dirty="0"/>
              <a:t>The burden is upon property owners, but some courts may give property owners leeway to consider budget, highway plan, design, and other issues that can bring the project to a halt</a:t>
            </a:r>
            <a:r>
              <a:rPr lang="en-US" sz="2400" dirty="0" smtClean="0"/>
              <a:t>.</a:t>
            </a:r>
            <a:endParaRPr lang="en-US" sz="2400" dirty="0"/>
          </a:p>
        </p:txBody>
      </p:sp>
      <p:sp>
        <p:nvSpPr>
          <p:cNvPr id="11" name="Title 1"/>
          <p:cNvSpPr txBox="1">
            <a:spLocks/>
          </p:cNvSpPr>
          <p:nvPr/>
        </p:nvSpPr>
        <p:spPr>
          <a:xfrm>
            <a:off x="4347029" y="381000"/>
            <a:ext cx="4796971"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It pours . . .</a:t>
            </a:r>
            <a:endParaRPr lang="en-US" dirty="0">
              <a:solidFill>
                <a:schemeClr val="bg1"/>
              </a:solidFill>
            </a:endParaRPr>
          </a:p>
        </p:txBody>
      </p:sp>
    </p:spTree>
    <p:extLst>
      <p:ext uri="{BB962C8B-B14F-4D97-AF65-F5344CB8AC3E}">
        <p14:creationId xmlns:p14="http://schemas.microsoft.com/office/powerpoint/2010/main" xmlns="" val="2469561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The Filing of Exceptions</a:t>
            </a:r>
            <a:endParaRPr lang="en-US" u="sng" dirty="0"/>
          </a:p>
        </p:txBody>
      </p:sp>
      <p:sp>
        <p:nvSpPr>
          <p:cNvPr id="3" name="Content Placeholder 2"/>
          <p:cNvSpPr>
            <a:spLocks noGrp="1"/>
          </p:cNvSpPr>
          <p:nvPr>
            <p:ph idx="1"/>
          </p:nvPr>
        </p:nvSpPr>
        <p:spPr/>
        <p:txBody>
          <a:bodyPr>
            <a:normAutofit fontScale="85000" lnSpcReduction="10000"/>
          </a:bodyPr>
          <a:lstStyle/>
          <a:p>
            <a:pPr>
              <a:spcAft>
                <a:spcPts val="1200"/>
              </a:spcAft>
            </a:pPr>
            <a:r>
              <a:rPr lang="en-US" dirty="0" smtClean="0"/>
              <a:t>Within 30 days of entry of IOJ either party may file “exceptions” to the amount of the Commissioners’ Award.</a:t>
            </a:r>
          </a:p>
          <a:p>
            <a:pPr>
              <a:spcAft>
                <a:spcPts val="1200"/>
              </a:spcAft>
            </a:pPr>
            <a:r>
              <a:rPr lang="en-US" dirty="0" smtClean="0"/>
              <a:t>Good practice is to file as a matter of course to preserve, unless specific direction otherwise.</a:t>
            </a:r>
          </a:p>
          <a:p>
            <a:pPr>
              <a:spcAft>
                <a:spcPts val="1200"/>
              </a:spcAft>
            </a:pPr>
            <a:r>
              <a:rPr lang="en-US" dirty="0" smtClean="0"/>
              <a:t>Property owners who don’t except are limited to damages not to exceed the award.</a:t>
            </a:r>
          </a:p>
          <a:p>
            <a:pPr>
              <a:spcAft>
                <a:spcPts val="1200"/>
              </a:spcAft>
            </a:pPr>
            <a:r>
              <a:rPr lang="en-US" dirty="0" smtClean="0"/>
              <a:t>The trial must be by </a:t>
            </a:r>
            <a:r>
              <a:rPr lang="en-US" dirty="0" smtClean="0"/>
              <a:t>jury and </a:t>
            </a:r>
            <a:r>
              <a:rPr lang="en-US" dirty="0" smtClean="0"/>
              <a:t>is actually a “trial on the exceptions.”  No exceptions, no trial.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Trends</a:t>
            </a:r>
            <a:r>
              <a:rPr lang="en-US" dirty="0" smtClean="0"/>
              <a:t>	</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spcAft>
                <a:spcPts val="1200"/>
              </a:spcAft>
            </a:pPr>
            <a:r>
              <a:rPr lang="en-US" dirty="0" smtClean="0"/>
              <a:t>Environmental or historic protection defenses or collateral actions.</a:t>
            </a:r>
          </a:p>
          <a:p>
            <a:pPr>
              <a:spcAft>
                <a:spcPts val="1200"/>
              </a:spcAft>
            </a:pPr>
            <a:r>
              <a:rPr lang="en-US" dirty="0" smtClean="0"/>
              <a:t>Relocation Act violations as a defense (there is authority that the </a:t>
            </a:r>
            <a:r>
              <a:rPr lang="en-US" dirty="0" smtClean="0"/>
              <a:t>relocation </a:t>
            </a:r>
            <a:r>
              <a:rPr lang="en-US" dirty="0" smtClean="0"/>
              <a:t>act does not provide independent claim for damages).  </a:t>
            </a:r>
          </a:p>
          <a:p>
            <a:pPr>
              <a:spcAft>
                <a:spcPts val="1200"/>
              </a:spcAft>
            </a:pPr>
            <a:r>
              <a:rPr lang="en-US" dirty="0" smtClean="0"/>
              <a:t>Obfuscation (or just don’t understand process).</a:t>
            </a:r>
          </a:p>
          <a:p>
            <a:pPr>
              <a:spcAft>
                <a:spcPts val="1200"/>
              </a:spcAft>
            </a:pPr>
            <a:r>
              <a:rPr lang="en-US" dirty="0" smtClean="0"/>
              <a:t>Claims of bad faith or fraud in the negotiations. (If you don’t pay what we want, it’s bad faith.)</a:t>
            </a:r>
          </a:p>
          <a:p>
            <a:pPr>
              <a:spcAft>
                <a:spcPts val="1200"/>
              </a:spcAft>
            </a:pPr>
            <a:r>
              <a:rPr lang="en-US" dirty="0" smtClean="0"/>
              <a:t>Failure to vacate.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Trends (continued)</a:t>
            </a:r>
            <a:br>
              <a:rPr lang="en-US" dirty="0" smtClean="0"/>
            </a:br>
            <a:r>
              <a:rPr lang="en-US" u="sng" dirty="0" smtClean="0"/>
              <a:t>Inverse Condemnation</a:t>
            </a:r>
            <a:endParaRPr lang="en-US" u="sng"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spcAft>
                <a:spcPts val="1200"/>
              </a:spcAft>
            </a:pPr>
            <a:r>
              <a:rPr lang="en-US" dirty="0" smtClean="0"/>
              <a:t>Beware of potential claims lingering out there.</a:t>
            </a:r>
          </a:p>
          <a:p>
            <a:pPr>
              <a:spcAft>
                <a:spcPts val="1800"/>
              </a:spcAft>
            </a:pPr>
            <a:r>
              <a:rPr lang="en-US" dirty="0" smtClean="0"/>
              <a:t>Traditionally separate from condemnation action, but </a:t>
            </a:r>
            <a:r>
              <a:rPr lang="en-US" dirty="0" smtClean="0"/>
              <a:t>can be </a:t>
            </a:r>
            <a:r>
              <a:rPr lang="en-US" dirty="0" smtClean="0"/>
              <a:t>ace in hole held by landowner.</a:t>
            </a:r>
          </a:p>
          <a:p>
            <a:pPr>
              <a:spcAft>
                <a:spcPts val="1200"/>
              </a:spcAft>
            </a:pPr>
            <a:r>
              <a:rPr lang="en-US" dirty="0" smtClean="0"/>
              <a:t>Subject to separate claims (even after settlement or verdict) for:</a:t>
            </a:r>
          </a:p>
          <a:p>
            <a:pPr lvl="2">
              <a:spcBef>
                <a:spcPts val="0"/>
              </a:spcBef>
            </a:pPr>
            <a:r>
              <a:rPr lang="en-US" sz="2800" dirty="0" smtClean="0"/>
              <a:t>Flood damage</a:t>
            </a:r>
          </a:p>
          <a:p>
            <a:pPr lvl="2">
              <a:spcBef>
                <a:spcPts val="0"/>
              </a:spcBef>
            </a:pPr>
            <a:r>
              <a:rPr lang="en-US" sz="2800" dirty="0" smtClean="0"/>
              <a:t>Landslide</a:t>
            </a:r>
          </a:p>
          <a:p>
            <a:pPr lvl="2">
              <a:spcBef>
                <a:spcPts val="0"/>
              </a:spcBef>
            </a:pPr>
            <a:r>
              <a:rPr lang="en-US" sz="2800" dirty="0" smtClean="0"/>
              <a:t>Land </a:t>
            </a:r>
            <a:r>
              <a:rPr lang="en-US" sz="2800" dirty="0"/>
              <a:t>subsidence (sinking) </a:t>
            </a:r>
          </a:p>
          <a:p>
            <a:pPr lvl="2">
              <a:spcBef>
                <a:spcPts val="0"/>
              </a:spcBef>
            </a:pPr>
            <a:r>
              <a:rPr lang="en-US" sz="2800" dirty="0"/>
              <a:t>Loss of adjacent or subjacent support </a:t>
            </a:r>
          </a:p>
          <a:p>
            <a:pPr lvl="2">
              <a:spcBef>
                <a:spcPts val="0"/>
              </a:spcBef>
            </a:pPr>
            <a:r>
              <a:rPr lang="en-US" sz="2800" dirty="0"/>
              <a:t>Physical occupation of the </a:t>
            </a:r>
            <a:r>
              <a:rPr lang="en-US" sz="2800" dirty="0" smtClean="0"/>
              <a:t>property</a:t>
            </a:r>
            <a:endParaRPr lang="en-US" sz="2800" dirty="0"/>
          </a:p>
          <a:p>
            <a:pPr lvl="2">
              <a:spcBef>
                <a:spcPts val="0"/>
              </a:spcBef>
            </a:pPr>
            <a:r>
              <a:rPr lang="en-US" sz="2800" dirty="0" smtClean="0"/>
              <a:t>Other </a:t>
            </a:r>
            <a:r>
              <a:rPr lang="en-US" sz="2800" dirty="0"/>
              <a:t>loss of use of the </a:t>
            </a:r>
            <a:r>
              <a:rPr lang="en-US" sz="2800" dirty="0" smtClean="0"/>
              <a:t>property</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Other Pitfalls (or Potholes)</a:t>
            </a:r>
            <a:endParaRPr lang="en-US" u="sng"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514350" indent="-514350">
              <a:spcAft>
                <a:spcPts val="1200"/>
              </a:spcAft>
              <a:buFont typeface="+mj-lt"/>
              <a:buAutoNum type="arabicPeriod"/>
            </a:pPr>
            <a:r>
              <a:rPr lang="en-US" b="1" dirty="0" smtClean="0"/>
              <a:t>Bankruptcy</a:t>
            </a:r>
            <a:r>
              <a:rPr lang="en-US" dirty="0" smtClean="0"/>
              <a:t>: Automatic Stay needs to be lifted; be sure to pass info on to attorney; may not be able to determine from title notes.</a:t>
            </a:r>
          </a:p>
          <a:p>
            <a:pPr marL="514350" indent="-514350">
              <a:spcAft>
                <a:spcPts val="1200"/>
              </a:spcAft>
              <a:buFont typeface="+mj-lt"/>
              <a:buAutoNum type="arabicPeriod"/>
            </a:pPr>
            <a:r>
              <a:rPr lang="en-US" b="1" dirty="0" smtClean="0"/>
              <a:t>Oil and gas leases</a:t>
            </a:r>
            <a:r>
              <a:rPr lang="en-US" dirty="0" smtClean="0"/>
              <a:t>: Becoming more common; must acquire interest of Lessee (who probably wants payment); get as much info as possible, (e.g. development in acquisition, active, etc.)</a:t>
            </a:r>
          </a:p>
          <a:p>
            <a:pPr marL="514350" indent="-514350">
              <a:spcAft>
                <a:spcPts val="1200"/>
              </a:spcAft>
              <a:buFont typeface="+mj-lt"/>
              <a:buAutoNum type="arabicPeriod"/>
            </a:pPr>
            <a:r>
              <a:rPr lang="en-US" b="1" dirty="0" smtClean="0"/>
              <a:t>Inherited and dower interests</a:t>
            </a:r>
            <a:r>
              <a:rPr lang="en-US" dirty="0"/>
              <a:t>:</a:t>
            </a:r>
            <a:r>
              <a:rPr lang="en-US" dirty="0" smtClean="0"/>
              <a:t> As much info as possible; spouses </a:t>
            </a:r>
            <a:r>
              <a:rPr lang="en-US" b="1" u="sng" dirty="0" smtClean="0"/>
              <a:t>do</a:t>
            </a:r>
            <a:r>
              <a:rPr lang="en-US" dirty="0" smtClean="0"/>
              <a:t> have to sign; avoid WOA and gain time if we have all names, addresses, etc.</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Partnering</a:t>
            </a:r>
            <a:endParaRPr lang="en-US" u="sng"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spcAft>
                <a:spcPts val="1200"/>
              </a:spcAft>
              <a:buNone/>
            </a:pPr>
            <a:r>
              <a:rPr lang="en-US" dirty="0" smtClean="0"/>
              <a:t>Lawyers can’t communicate with engineers.</a:t>
            </a:r>
          </a:p>
          <a:p>
            <a:pPr marL="0" indent="0">
              <a:spcAft>
                <a:spcPts val="1200"/>
              </a:spcAft>
              <a:buNone/>
            </a:pPr>
            <a:r>
              <a:rPr lang="en-US" dirty="0" smtClean="0"/>
              <a:t>Engineer and lawyer are asked what “2 + 2” is: Engineer calculates the answer as 4. Lawyer answers “What do you want it to be.”</a:t>
            </a:r>
          </a:p>
          <a:p>
            <a:pPr marL="0" indent="0">
              <a:spcAft>
                <a:spcPts val="1200"/>
              </a:spcAft>
              <a:buNone/>
            </a:pPr>
            <a:r>
              <a:rPr lang="en-US" dirty="0" smtClean="0"/>
              <a:t>Some engineers understand law, and some lawyers understand engineering, but </a:t>
            </a:r>
            <a:r>
              <a:rPr lang="en-US" b="1" dirty="0" smtClean="0"/>
              <a:t>most of us require an interpreter</a:t>
            </a:r>
            <a:r>
              <a:rPr lang="en-US" dirty="0" smtClean="0"/>
              <a:t>.</a:t>
            </a:r>
          </a:p>
          <a:p>
            <a:pPr marL="0" indent="0">
              <a:spcAft>
                <a:spcPts val="1200"/>
              </a:spcAft>
              <a:buNone/>
            </a:pPr>
            <a:r>
              <a:rPr lang="en-US" dirty="0" smtClean="0"/>
              <a:t>Similar problems with Appraisers talking about “comps” and the like.</a:t>
            </a:r>
          </a:p>
          <a:p>
            <a:pPr marL="0" indent="0">
              <a:spcAft>
                <a:spcPts val="1200"/>
              </a:spcAft>
              <a:buNone/>
            </a:pPr>
            <a:r>
              <a:rPr lang="en-US" b="1" dirty="0" smtClean="0"/>
              <a:t>Jurors understand none of these languages</a:t>
            </a:r>
            <a:r>
              <a:rPr lang="en-US" dirty="0" smtClean="0"/>
              <a:t>; dumb it down times ten.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u="sng" dirty="0" smtClean="0"/>
              <a:t>Multidisciplinary Approach</a:t>
            </a:r>
            <a:endParaRPr lang="en-US" dirty="0"/>
          </a:p>
        </p:txBody>
      </p:sp>
      <p:sp>
        <p:nvSpPr>
          <p:cNvPr id="5" name="Content Placeholder 4"/>
          <p:cNvSpPr>
            <a:spLocks noGrp="1"/>
          </p:cNvSpPr>
          <p:nvPr>
            <p:ph idx="1"/>
          </p:nvPr>
        </p:nvSpPr>
        <p:spPr>
          <a:xfrm>
            <a:off x="457200" y="1600200"/>
            <a:ext cx="8229600" cy="5029200"/>
          </a:xfrm>
        </p:spPr>
        <p:txBody>
          <a:bodyPr>
            <a:normAutofit fontScale="85000" lnSpcReduction="20000"/>
          </a:bodyPr>
          <a:lstStyle/>
          <a:p>
            <a:pPr marL="0" indent="0">
              <a:spcAft>
                <a:spcPts val="600"/>
              </a:spcAft>
              <a:buNone/>
            </a:pPr>
            <a:r>
              <a:rPr lang="en-US" b="1" dirty="0" smtClean="0"/>
              <a:t>Title examiners:</a:t>
            </a:r>
            <a:r>
              <a:rPr lang="en-US" dirty="0" smtClean="0"/>
              <a:t> include </a:t>
            </a:r>
            <a:r>
              <a:rPr lang="en-US" b="1" u="sng" dirty="0" smtClean="0"/>
              <a:t>all</a:t>
            </a:r>
            <a:r>
              <a:rPr lang="en-US" dirty="0" smtClean="0"/>
              <a:t> owners, spouses and lien holders. Limited to records; no idea where land is.</a:t>
            </a:r>
          </a:p>
          <a:p>
            <a:pPr marL="0" indent="0">
              <a:spcAft>
                <a:spcPts val="600"/>
              </a:spcAft>
              <a:buNone/>
            </a:pPr>
            <a:r>
              <a:rPr lang="en-US" b="1" dirty="0" smtClean="0"/>
              <a:t>Engineering staff:</a:t>
            </a:r>
            <a:r>
              <a:rPr lang="en-US" dirty="0" smtClean="0"/>
              <a:t> info in negotiations regarding plans, entrances, design, etc., is critical, and need assistance with exhibits.</a:t>
            </a:r>
          </a:p>
          <a:p>
            <a:pPr marL="0" indent="0">
              <a:spcAft>
                <a:spcPts val="600"/>
              </a:spcAft>
              <a:buNone/>
            </a:pPr>
            <a:r>
              <a:rPr lang="en-US" b="1" dirty="0" smtClean="0"/>
              <a:t>Right of way agents:</a:t>
            </a:r>
            <a:r>
              <a:rPr lang="en-US" dirty="0" smtClean="0"/>
              <a:t> if the property owners come to litigation well informed, not aggravated, and the only issue is value of property, condemnation goes smoother. Also, can provide info regarding spouses, addresses and family drama that we can’t get elsewhere.</a:t>
            </a:r>
          </a:p>
          <a:p>
            <a:pPr marL="0" indent="0">
              <a:spcAft>
                <a:spcPts val="600"/>
              </a:spcAft>
              <a:buNone/>
            </a:pPr>
            <a:r>
              <a:rPr lang="en-US" b="1" dirty="0" smtClean="0"/>
              <a:t>Appraisers:</a:t>
            </a:r>
            <a:r>
              <a:rPr lang="en-US" dirty="0" smtClean="0"/>
              <a:t> for FMV and later to testify.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Keys to Successful Litigation</a:t>
            </a:r>
            <a:endParaRPr lang="en-US" u="sng"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spcAft>
                <a:spcPts val="1200"/>
              </a:spcAft>
            </a:pPr>
            <a:r>
              <a:rPr lang="en-US" dirty="0" smtClean="0"/>
              <a:t>Best litigation is no litigation! Settle with all interests.</a:t>
            </a:r>
          </a:p>
          <a:p>
            <a:pPr>
              <a:spcAft>
                <a:spcPts val="1200"/>
              </a:spcAft>
            </a:pPr>
            <a:r>
              <a:rPr lang="en-US" dirty="0" smtClean="0"/>
              <a:t>Agreements as to right of entry.</a:t>
            </a:r>
          </a:p>
          <a:p>
            <a:pPr>
              <a:spcAft>
                <a:spcPts val="1200"/>
              </a:spcAft>
            </a:pPr>
            <a:r>
              <a:rPr lang="en-US" dirty="0" smtClean="0"/>
              <a:t>Quick mediations.</a:t>
            </a:r>
          </a:p>
          <a:p>
            <a:pPr>
              <a:spcAft>
                <a:spcPts val="1200"/>
              </a:spcAft>
            </a:pPr>
            <a:r>
              <a:rPr lang="en-US" dirty="0" smtClean="0"/>
              <a:t>Thorough communications from all disciplines; so there are no surprises. </a:t>
            </a:r>
          </a:p>
          <a:p>
            <a:pPr>
              <a:spcAft>
                <a:spcPts val="1200"/>
              </a:spcAft>
            </a:pPr>
            <a:r>
              <a:rPr lang="en-US" dirty="0" smtClean="0"/>
              <a:t>Successful  trials or settlements both require good engineering, good appraisers, and good lawyers, working together with good communication.  We can deal with problems, but need to know them up front.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a:buNone/>
            </a:pPr>
            <a:r>
              <a:rPr lang="en-US" b="1" baseline="0" dirty="0" smtClean="0"/>
              <a:t>“Neither a wise man nor a brave man lies down on the tracks of history to wait for the train of the future to run over him.”</a:t>
            </a:r>
          </a:p>
          <a:p>
            <a:pPr algn="r">
              <a:spcBef>
                <a:spcPts val="0"/>
              </a:spcBef>
              <a:spcAft>
                <a:spcPts val="1200"/>
              </a:spcAft>
              <a:buNone/>
            </a:pPr>
            <a:r>
              <a:rPr lang="en-US" sz="2600" baseline="0" dirty="0" smtClean="0"/>
              <a:t>Dwight D. Eisenhower </a:t>
            </a:r>
          </a:p>
          <a:p>
            <a:pPr>
              <a:buNone/>
            </a:pPr>
            <a:r>
              <a:rPr lang="en-US" baseline="0" dirty="0" smtClean="0"/>
              <a:t>“</a:t>
            </a:r>
            <a:r>
              <a:rPr lang="en-US" b="1" baseline="0" dirty="0" smtClean="0"/>
              <a:t>You would never build any big thing in any big place in any big city in this country if you didn’t have the power of eminent domain.”</a:t>
            </a:r>
          </a:p>
          <a:p>
            <a:pPr algn="r">
              <a:spcBef>
                <a:spcPts val="0"/>
              </a:spcBef>
              <a:spcAft>
                <a:spcPts val="1200"/>
              </a:spcAft>
              <a:buNone/>
            </a:pPr>
            <a:r>
              <a:rPr lang="en-US" sz="2600" baseline="0" dirty="0" smtClean="0"/>
              <a:t>Michael Bloomberg</a:t>
            </a:r>
          </a:p>
          <a:p>
            <a:pPr>
              <a:buNone/>
            </a:pPr>
            <a:r>
              <a:rPr lang="en-US" dirty="0" smtClean="0"/>
              <a:t>“</a:t>
            </a:r>
            <a:r>
              <a:rPr lang="en-US" b="1" dirty="0" smtClean="0"/>
              <a:t>We have to go through a lot of crazies to build roads in this place.”</a:t>
            </a:r>
          </a:p>
          <a:p>
            <a:pPr algn="r">
              <a:spcBef>
                <a:spcPts val="0"/>
              </a:spcBef>
              <a:buNone/>
            </a:pPr>
            <a:r>
              <a:rPr lang="en-US" sz="2600" dirty="0" smtClean="0"/>
              <a:t>John F. Estill</a:t>
            </a:r>
            <a:endParaRPr 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English Common Law</a:t>
            </a:r>
            <a:endParaRPr lang="en-US" u="sng" dirty="0"/>
          </a:p>
        </p:txBody>
      </p:sp>
      <p:sp>
        <p:nvSpPr>
          <p:cNvPr id="3" name="Content Placeholder 2"/>
          <p:cNvSpPr>
            <a:spLocks noGrp="1"/>
          </p:cNvSpPr>
          <p:nvPr>
            <p:ph idx="1"/>
          </p:nvPr>
        </p:nvSpPr>
        <p:spPr/>
        <p:txBody>
          <a:bodyPr/>
          <a:lstStyle/>
          <a:p>
            <a:pPr marL="0" indent="0">
              <a:buNone/>
            </a:pPr>
            <a:r>
              <a:rPr lang="en-US" dirty="0" smtClean="0"/>
              <a:t>Recognized that “the legislature could take private property but insisted that the owner was entitled to receive </a:t>
            </a:r>
            <a:r>
              <a:rPr lang="en-US" b="1" dirty="0" smtClean="0"/>
              <a:t>‘a full indemnification and equivalent for the injury thereby sustained’</a:t>
            </a:r>
            <a:r>
              <a:rPr lang="en-US" dirty="0" smtClean="0"/>
              <a:t>.”</a:t>
            </a:r>
          </a:p>
          <a:p>
            <a:pPr marL="0" indent="0" algn="just">
              <a:buNone/>
            </a:pPr>
            <a:endParaRPr lang="en-US" dirty="0" smtClean="0"/>
          </a:p>
          <a:p>
            <a:pPr marL="0" indent="0">
              <a:buNone/>
            </a:pPr>
            <a:r>
              <a:rPr lang="en-US" dirty="0" smtClean="0"/>
              <a:t>This ancient doctrine was adopted by the founders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Constitutional Authority</a:t>
            </a:r>
            <a:endParaRPr lang="en-US"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U.S. Constitution: 5</a:t>
            </a:r>
            <a:r>
              <a:rPr lang="en-US" baseline="30000" dirty="0" smtClean="0"/>
              <a:t>th</a:t>
            </a:r>
            <a:r>
              <a:rPr lang="en-US" dirty="0" smtClean="0"/>
              <a:t> Amendment</a:t>
            </a:r>
          </a:p>
          <a:p>
            <a:pPr>
              <a:buNone/>
            </a:pPr>
            <a:r>
              <a:rPr lang="en-US" b="1" dirty="0" smtClean="0"/>
              <a:t>“…nor shall private property be taken for public use, without just compensation.”</a:t>
            </a:r>
          </a:p>
          <a:p>
            <a:pPr>
              <a:buNone/>
            </a:pPr>
            <a:endParaRPr lang="en-US" dirty="0"/>
          </a:p>
          <a:p>
            <a:pPr>
              <a:buNone/>
            </a:pPr>
            <a:r>
              <a:rPr lang="en-US" dirty="0" smtClean="0"/>
              <a:t>Kentucky Constitution: Section 13</a:t>
            </a:r>
          </a:p>
          <a:p>
            <a:pPr>
              <a:buNone/>
            </a:pPr>
            <a:r>
              <a:rPr lang="en-US" b="1" dirty="0" smtClean="0"/>
              <a:t>“…nor shall any man’s property be taken or applied to public use without the consent of his representatives, and without just compensation being previously made to him.”</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Statutory Enactment</a:t>
            </a:r>
            <a:endParaRPr lang="en-US" u="sng" dirty="0"/>
          </a:p>
        </p:txBody>
      </p:sp>
      <p:sp>
        <p:nvSpPr>
          <p:cNvPr id="3" name="Content Placeholder 2"/>
          <p:cNvSpPr>
            <a:spLocks noGrp="1"/>
          </p:cNvSpPr>
          <p:nvPr>
            <p:ph idx="1"/>
          </p:nvPr>
        </p:nvSpPr>
        <p:spPr/>
        <p:txBody>
          <a:bodyPr/>
          <a:lstStyle/>
          <a:p>
            <a:pPr>
              <a:buNone/>
            </a:pPr>
            <a:r>
              <a:rPr lang="en-US" dirty="0" smtClean="0"/>
              <a:t>Constitution refers to “representatives” being the General Assembly.</a:t>
            </a:r>
          </a:p>
          <a:p>
            <a:pPr>
              <a:buNone/>
            </a:pPr>
            <a:endParaRPr lang="en-US" dirty="0" smtClean="0"/>
          </a:p>
          <a:p>
            <a:pPr>
              <a:buNone/>
            </a:pPr>
            <a:r>
              <a:rPr lang="en-US" dirty="0" smtClean="0"/>
              <a:t>Current statute is </a:t>
            </a:r>
            <a:r>
              <a:rPr lang="en-US" b="1" dirty="0"/>
              <a:t>1976 Eminent Domain Act of Kentucky</a:t>
            </a:r>
            <a:r>
              <a:rPr lang="en-US" dirty="0"/>
              <a:t>, </a:t>
            </a:r>
            <a:r>
              <a:rPr lang="en-US" dirty="0" smtClean="0"/>
              <a:t>at </a:t>
            </a:r>
            <a:r>
              <a:rPr lang="en-US" dirty="0"/>
              <a:t>KRS 416.540 through 416.990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z="3100" dirty="0" smtClean="0"/>
              <a:t>Steps under KRS 416.540-416.990,</a:t>
            </a:r>
            <a:br>
              <a:rPr lang="en-US" sz="3100" dirty="0" smtClean="0"/>
            </a:br>
            <a:r>
              <a:rPr lang="en-US" sz="3100" u="sng" dirty="0" smtClean="0"/>
              <a:t>1976 Eminent Domain Act of Kentucky</a:t>
            </a:r>
            <a:endParaRPr lang="en-US" u="sng" dirty="0"/>
          </a:p>
        </p:txBody>
      </p:sp>
      <p:sp>
        <p:nvSpPr>
          <p:cNvPr id="3" name="Content Placeholder 2"/>
          <p:cNvSpPr>
            <a:spLocks noGrp="1"/>
          </p:cNvSpPr>
          <p:nvPr>
            <p:ph idx="1"/>
          </p:nvPr>
        </p:nvSpPr>
        <p:spPr/>
        <p:txBody>
          <a:bodyPr>
            <a:normAutofit/>
          </a:bodyPr>
          <a:lstStyle/>
          <a:p>
            <a:pPr>
              <a:buNone/>
            </a:pPr>
            <a:r>
              <a:rPr lang="en-US" dirty="0" smtClean="0"/>
              <a:t>Must make a </a:t>
            </a:r>
            <a:r>
              <a:rPr lang="en-US" b="1" dirty="0" smtClean="0"/>
              <a:t>good faith</a:t>
            </a:r>
            <a:r>
              <a:rPr lang="en-US" dirty="0" smtClean="0"/>
              <a:t> offer to purchase the landowner’s interest.</a:t>
            </a:r>
          </a:p>
          <a:p>
            <a:pPr>
              <a:buNone/>
            </a:pPr>
            <a:endParaRPr lang="en-US" dirty="0"/>
          </a:p>
          <a:p>
            <a:pPr marL="0" indent="0">
              <a:buNone/>
            </a:pPr>
            <a:r>
              <a:rPr lang="en-US" sz="2800" i="1" dirty="0" smtClean="0"/>
              <a:t>Issue being raised more often while trying to obtain possession but not a touch standard. </a:t>
            </a:r>
            <a:r>
              <a:rPr lang="en-US" sz="2800" b="1" i="1" dirty="0" smtClean="0"/>
              <a:t>Case law indicates that if condemnor made an offer to purchase, then there were negotiations.</a:t>
            </a:r>
            <a:endParaRPr lang="en-US"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Condemnation Action Steps</a:t>
            </a:r>
            <a:endParaRPr lang="en-US" u="sng"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marL="514350" indent="-514350">
              <a:buNone/>
            </a:pPr>
            <a:r>
              <a:rPr lang="en-US" dirty="0" smtClean="0"/>
              <a:t>1. After failing to reach an agreement, condemnor may file a petition.</a:t>
            </a:r>
          </a:p>
          <a:p>
            <a:pPr marL="514350" indent="-514350">
              <a:buNone/>
            </a:pPr>
            <a:endParaRPr lang="en-US" dirty="0"/>
          </a:p>
          <a:p>
            <a:pPr marL="0" indent="0">
              <a:buNone/>
              <a:tabLst>
                <a:tab pos="0" algn="l"/>
              </a:tabLst>
            </a:pPr>
            <a:r>
              <a:rPr lang="en-US" i="1" dirty="0" smtClean="0"/>
              <a:t>File a petition as soon as it is determined that a deed cannot be obtained or agreement reached because of title issues or refusal to sign by all persons with an interest</a:t>
            </a:r>
            <a:r>
              <a:rPr lang="en-US" i="1" dirty="0" smtClean="0"/>
              <a:t>.  Educate Circuit Clerk about procedures for condemnation (No summons immediate, on docket or not, </a:t>
            </a:r>
            <a:r>
              <a:rPr lang="en-US" i="1" dirty="0" smtClean="0"/>
              <a:t>enter </a:t>
            </a:r>
            <a:r>
              <a:rPr lang="en-US" i="1" smtClean="0"/>
              <a:t>orders, </a:t>
            </a:r>
            <a:r>
              <a:rPr lang="en-US" i="1" smtClean="0"/>
              <a:t>etc</a:t>
            </a:r>
            <a:r>
              <a:rPr lang="en-US" i="1" dirty="0" smtClean="0"/>
              <a:t>.)</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Steps (continued)</a:t>
            </a:r>
            <a:endParaRPr lang="en-US" u="sng"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514350" indent="-514350">
              <a:buNone/>
            </a:pPr>
            <a:r>
              <a:rPr lang="en-US" dirty="0" smtClean="0"/>
              <a:t>2. Court appoints “commissioners” to determine compensation for condemned property. Report to be filed by commissioners within 15 days of appointment.</a:t>
            </a:r>
          </a:p>
          <a:p>
            <a:pPr marL="514350" indent="-514350">
              <a:buNone/>
            </a:pPr>
            <a:endParaRPr lang="en-US" dirty="0"/>
          </a:p>
          <a:p>
            <a:pPr marL="0" indent="0">
              <a:buNone/>
              <a:tabLst>
                <a:tab pos="0" algn="l"/>
              </a:tabLst>
            </a:pPr>
            <a:r>
              <a:rPr lang="en-US" i="1" dirty="0" smtClean="0"/>
              <a:t>Sometimes problematic to </a:t>
            </a:r>
            <a:r>
              <a:rPr lang="en-US" i="1" dirty="0" smtClean="0"/>
              <a:t>timely get commissioners </a:t>
            </a:r>
            <a:r>
              <a:rPr lang="en-US" i="1" dirty="0" smtClean="0"/>
              <a:t>appointed by the court or to get Commissioners Report filed with the court</a:t>
            </a:r>
            <a:r>
              <a:rPr lang="en-US" i="1" dirty="0" smtClean="0"/>
              <a:t>.  Only recourse is contempt.</a:t>
            </a:r>
            <a:endParaRPr lang="en-US"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Steps (continued)</a:t>
            </a:r>
            <a:endParaRPr lang="en-US" u="sng" dirty="0"/>
          </a:p>
        </p:txBody>
      </p:sp>
      <p:sp>
        <p:nvSpPr>
          <p:cNvPr id="3" name="Content Placeholder 2"/>
          <p:cNvSpPr>
            <a:spLocks noGrp="1"/>
          </p:cNvSpPr>
          <p:nvPr>
            <p:ph idx="1"/>
          </p:nvPr>
        </p:nvSpPr>
        <p:spPr/>
        <p:txBody>
          <a:bodyPr>
            <a:normAutofit fontScale="92500"/>
          </a:bodyPr>
          <a:lstStyle/>
          <a:p>
            <a:pPr>
              <a:buNone/>
            </a:pPr>
            <a:r>
              <a:rPr lang="en-US" dirty="0" smtClean="0"/>
              <a:t>3. Summons, Petition, and Report served on landowner(s) giving 20 days to answer.</a:t>
            </a:r>
          </a:p>
          <a:p>
            <a:pPr>
              <a:buNone/>
            </a:pPr>
            <a:endParaRPr lang="en-US" dirty="0"/>
          </a:p>
          <a:p>
            <a:pPr marL="0" indent="0">
              <a:buNone/>
            </a:pPr>
            <a:r>
              <a:rPr lang="en-US" i="1" dirty="0" smtClean="0"/>
              <a:t>In some counties, the Sheriff will serve summons in a few days. In others, it seems impossible to get service and some property owners try to dodge service. Sheriff, certified mail, or special bailiff are only means for service.</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John Estill</Speakers>
    <Year xmlns="b47a5aad-adfb-4dac-9d3f-47090e67d565">2015</Year>
    <Section xmlns="b47a5aad-adfb-4dac-9d3f-47090e67d565">Acquisition</Section>
    <Day xmlns="b47a5aad-adfb-4dac-9d3f-47090e67d565">Wednesday</Day>
  </documentManagement>
</p:properties>
</file>

<file path=customXml/itemProps1.xml><?xml version="1.0" encoding="utf-8"?>
<ds:datastoreItem xmlns:ds="http://schemas.openxmlformats.org/officeDocument/2006/customXml" ds:itemID="{4974353A-41D8-470B-ABE8-98F92A6790EF}"/>
</file>

<file path=customXml/itemProps2.xml><?xml version="1.0" encoding="utf-8"?>
<ds:datastoreItem xmlns:ds="http://schemas.openxmlformats.org/officeDocument/2006/customXml" ds:itemID="{70EFCB15-E421-45FA-A43B-DF509D288424}"/>
</file>

<file path=customXml/itemProps3.xml><?xml version="1.0" encoding="utf-8"?>
<ds:datastoreItem xmlns:ds="http://schemas.openxmlformats.org/officeDocument/2006/customXml" ds:itemID="{C8B28652-3CFC-4302-897A-654ADCA7E79A}"/>
</file>

<file path=docProps/app.xml><?xml version="1.0" encoding="utf-8"?>
<Properties xmlns="http://schemas.openxmlformats.org/officeDocument/2006/extended-properties" xmlns:vt="http://schemas.openxmlformats.org/officeDocument/2006/docPropsVTypes">
  <Template/>
  <TotalTime>664</TotalTime>
  <Words>1328</Words>
  <Application>Microsoft Office PowerPoint</Application>
  <PresentationFormat>On-screen Show (4:3)</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2015 ACEC-KY/FHWA/KYTC Partnering Conference</vt:lpstr>
      <vt:lpstr>Slide 2</vt:lpstr>
      <vt:lpstr>English Common Law</vt:lpstr>
      <vt:lpstr>Constitutional Authority</vt:lpstr>
      <vt:lpstr>Statutory Enactment</vt:lpstr>
      <vt:lpstr>Steps under KRS 416.540-416.990, 1976 Eminent Domain Act of Kentucky</vt:lpstr>
      <vt:lpstr>Condemnation Action Steps</vt:lpstr>
      <vt:lpstr>Steps (continued)</vt:lpstr>
      <vt:lpstr>Steps (continued)</vt:lpstr>
      <vt:lpstr>Steps (continued)</vt:lpstr>
      <vt:lpstr>Right to Take</vt:lpstr>
      <vt:lpstr>Slide 12</vt:lpstr>
      <vt:lpstr>The Filing of Exceptions</vt:lpstr>
      <vt:lpstr>Trends </vt:lpstr>
      <vt:lpstr>Trends (continued) Inverse Condemnation</vt:lpstr>
      <vt:lpstr>Other Pitfalls (or Potholes)</vt:lpstr>
      <vt:lpstr>Partnering</vt:lpstr>
      <vt:lpstr>Multidisciplinary Approach</vt:lpstr>
      <vt:lpstr>Keys to Successful Litigation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F. Estill</dc:creator>
  <cp:lastModifiedBy>John F. Estill</cp:lastModifiedBy>
  <cp:revision>67</cp:revision>
  <dcterms:created xsi:type="dcterms:W3CDTF">2015-09-03T17:18:47Z</dcterms:created>
  <dcterms:modified xsi:type="dcterms:W3CDTF">2015-09-08T13:36:57Z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